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19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6A2EC-4583-4BD8-9408-FE735EC362D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3BA27-E85E-45AC-9831-856F5E9CC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4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34E0A-52D0-A64A-A537-8046F185D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02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1131" y="0"/>
            <a:ext cx="5300869" cy="6858000"/>
          </a:xfrm>
          <a:prstGeom prst="rect">
            <a:avLst/>
          </a:prstGeom>
          <a:solidFill>
            <a:srgbClr val="007E3A"/>
          </a:solidFill>
          <a:ln>
            <a:noFill/>
          </a:ln>
          <a:effectLst>
            <a:outerShdw blurRad="215900" dist="76200" dir="108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080694" y="656272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11317819" y="6389690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FE0A9E2-9A2D-4929-8462-D6DDEDD4AEA7}" type="slidenum">
              <a:rPr lang="en-US" sz="12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12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282427" y="247373"/>
            <a:ext cx="4609188" cy="2451619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4" y="1033051"/>
            <a:ext cx="4791899" cy="479189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7394713" y="2743200"/>
            <a:ext cx="4241027" cy="0"/>
          </a:xfrm>
          <a:prstGeom prst="line">
            <a:avLst/>
          </a:prstGeom>
          <a:ln>
            <a:solidFill>
              <a:srgbClr val="F2F5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947" y="5189746"/>
            <a:ext cx="2384992" cy="76999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276026" y="2838451"/>
            <a:ext cx="4616173" cy="1292352"/>
          </a:xfrm>
        </p:spPr>
        <p:txBody>
          <a:bodyPr>
            <a:noAutofit/>
          </a:bodyPr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67" b="0" cap="none" spc="0" baseline="0">
                <a:ln w="0"/>
                <a:solidFill>
                  <a:schemeClr val="bg1"/>
                </a:solidFill>
                <a:effectLst/>
                <a:latin typeface="+mn-lt"/>
              </a:defRPr>
            </a:lvl1pPr>
            <a:lvl2pPr marL="609585" indent="0">
              <a:buNone/>
              <a:defRPr sz="2267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/>
              <a:t>Optional Subhead Here 14pt, 1 line max</a:t>
            </a:r>
            <a:br>
              <a:rPr lang="en-US" sz="1867"/>
            </a:br>
            <a:r>
              <a:rPr lang="en-US" sz="1867"/>
              <a:t>Insert Date Here Month Day 2020</a:t>
            </a:r>
          </a:p>
          <a:p>
            <a:pPr lvl="0"/>
            <a:endParaRPr lang="en-US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080694" y="656272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11317819" y="6389690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FE0A9E2-9A2D-4929-8462-D6DDEDD4AEA7}" type="slidenum">
              <a:rPr lang="en-US" sz="12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1200">
              <a:solidFill>
                <a:srgbClr val="107952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4" y="1033051"/>
            <a:ext cx="4791899" cy="479189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7394713" y="2743200"/>
            <a:ext cx="4413464" cy="0"/>
          </a:xfrm>
          <a:prstGeom prst="line">
            <a:avLst/>
          </a:prstGeom>
          <a:ln>
            <a:solidFill>
              <a:srgbClr val="F2F5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947" y="5189746"/>
            <a:ext cx="2384992" cy="7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5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80691" y="656272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827"/>
            <a:ext cx="10972800" cy="985387"/>
          </a:xfrm>
        </p:spPr>
        <p:txBody>
          <a:bodyPr lIns="91440" rIns="91440" anchor="b" anchorCtr="0">
            <a:normAutofit/>
          </a:bodyPr>
          <a:lstStyle>
            <a:lvl1pPr>
              <a:defRPr>
                <a:solidFill>
                  <a:srgbClr val="007E3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724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80691" y="656272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080691" y="656272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66" name="TextBox 65"/>
          <p:cNvSpPr txBox="1"/>
          <p:nvPr/>
        </p:nvSpPr>
        <p:spPr>
          <a:xfrm>
            <a:off x="11317819" y="6389690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12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12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3821" y="6433244"/>
            <a:ext cx="3016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Confidential and Proprietary | L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ittelfuse, Inc. ©</a:t>
            </a:r>
            <a:r>
              <a:rPr lang="en-US" sz="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2020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80691" y="656272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11317819" y="6389690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12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1200">
              <a:solidFill>
                <a:srgbClr val="107952"/>
              </a:solidFill>
              <a:cs typeface="Arial" pitchFamily="34" charset="0"/>
            </a:endParaRPr>
          </a:p>
        </p:txBody>
      </p:sp>
      <p:cxnSp>
        <p:nvCxnSpPr>
          <p:cNvPr id="21" name="Straight Connector 26"/>
          <p:cNvCxnSpPr>
            <a:cxnSpLocks noChangeShapeType="1"/>
          </p:cNvCxnSpPr>
          <p:nvPr userDrawn="1"/>
        </p:nvCxnSpPr>
        <p:spPr bwMode="auto">
          <a:xfrm>
            <a:off x="508000" y="1065213"/>
            <a:ext cx="11176000" cy="1587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  <p:pic>
        <p:nvPicPr>
          <p:cNvPr id="17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455" y="6195636"/>
            <a:ext cx="1267039" cy="41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79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080691" y="656272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5"/>
            <a:ext cx="5384800" cy="4571999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5"/>
            <a:ext cx="5384800" cy="4571999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080691" y="656272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2080691" y="656272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67" name="TextBox 66"/>
          <p:cNvSpPr txBox="1"/>
          <p:nvPr/>
        </p:nvSpPr>
        <p:spPr>
          <a:xfrm>
            <a:off x="11317819" y="6389690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12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12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080691" y="656272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11317819" y="6389690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12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12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13821" y="6433244"/>
            <a:ext cx="3016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Confidential and Proprietary | L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ittelfuse, Inc. ©</a:t>
            </a:r>
            <a:r>
              <a:rPr lang="en-US" sz="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2020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6"/>
          <p:cNvCxnSpPr>
            <a:cxnSpLocks noChangeShapeType="1"/>
          </p:cNvCxnSpPr>
          <p:nvPr userDrawn="1"/>
        </p:nvCxnSpPr>
        <p:spPr bwMode="auto">
          <a:xfrm>
            <a:off x="508000" y="1065213"/>
            <a:ext cx="11176000" cy="1587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  <p:pic>
        <p:nvPicPr>
          <p:cNvPr id="17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455" y="6195636"/>
            <a:ext cx="1267039" cy="41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916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515725" y="339778"/>
            <a:ext cx="4896788" cy="2723213"/>
          </a:xfrm>
        </p:spPr>
        <p:txBody>
          <a:bodyPr anchor="b"/>
          <a:lstStyle>
            <a:lvl1pPr>
              <a:defRPr sz="4267">
                <a:solidFill>
                  <a:srgbClr val="007E3A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77" y="1472418"/>
            <a:ext cx="4019179" cy="401917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649013" y="3165456"/>
            <a:ext cx="4754755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516523" y="3258176"/>
            <a:ext cx="4905983" cy="1288843"/>
          </a:xfrm>
        </p:spPr>
        <p:txBody>
          <a:bodyPr>
            <a:noAutofit/>
          </a:bodyPr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33" b="0" cap="none" spc="0" baseline="0">
                <a:ln w="0"/>
                <a:solidFill>
                  <a:schemeClr val="bg1">
                    <a:lumMod val="50000"/>
                  </a:schemeClr>
                </a:solidFill>
                <a:effectLst/>
                <a:latin typeface="+mn-lt"/>
              </a:defRPr>
            </a:lvl1pPr>
            <a:lvl2pPr marL="609585" indent="0">
              <a:buNone/>
              <a:defRPr sz="2267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Keep font size at 16pt and limit 2 lines Keep font size at 16pt and limit 2 lines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77" y="1472418"/>
            <a:ext cx="4019179" cy="401917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49013" y="3165456"/>
            <a:ext cx="4754755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28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 noChangeAspect="1"/>
          </p:cNvSpPr>
          <p:nvPr/>
        </p:nvSpPr>
        <p:spPr>
          <a:xfrm>
            <a:off x="3561056" y="1758196"/>
            <a:ext cx="9915" cy="118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sz="240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746137" y="1472741"/>
            <a:ext cx="3492196" cy="2248721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667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E3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46137" y="3873863"/>
            <a:ext cx="3492196" cy="1816957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667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4403737" y="3170911"/>
            <a:ext cx="2649516" cy="2519908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667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4403737" y="1472742"/>
            <a:ext cx="2649516" cy="1545769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667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164917" y="1472740"/>
            <a:ext cx="4519083" cy="216961"/>
          </a:xfrm>
        </p:spPr>
        <p:txBody>
          <a:bodyPr anchor="ctr">
            <a:noAutofit/>
          </a:bodyPr>
          <a:lstStyle>
            <a:lvl1pPr marL="0" indent="0">
              <a:buNone/>
              <a:defRPr lang="en-US" sz="2133" b="1" dirty="0">
                <a:solidFill>
                  <a:srgbClr val="10795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133" b="1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Place Optional</a:t>
            </a:r>
            <a:r>
              <a:rPr lang="en-US" sz="2133" b="1" baseline="0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 </a:t>
            </a:r>
            <a:r>
              <a:rPr lang="en-US" sz="2133" b="1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Subheading </a:t>
            </a:r>
            <a:r>
              <a:rPr lang="en-US" sz="2133" b="1">
                <a:solidFill>
                  <a:srgbClr val="107952"/>
                </a:solidFill>
                <a:latin typeface="+mj-lt"/>
                <a:ea typeface="Arial Hebrew" charset="-79"/>
                <a:cs typeface="Arial Hebrew" charset="-79"/>
              </a:rPr>
              <a:t>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7164917" y="1849967"/>
            <a:ext cx="4519083" cy="3841751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000"/>
            </a:lvl1pPr>
          </a:lstStyle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Place additional information here.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Place additional information here.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/>
        </p:nvSpPr>
        <p:spPr>
          <a:xfrm>
            <a:off x="3561056" y="1758196"/>
            <a:ext cx="9915" cy="118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sz="2400"/>
          </a:p>
        </p:txBody>
      </p:sp>
      <p:cxnSp>
        <p:nvCxnSpPr>
          <p:cNvPr id="13" name="Straight Connector 26"/>
          <p:cNvCxnSpPr>
            <a:cxnSpLocks noChangeShapeType="1"/>
          </p:cNvCxnSpPr>
          <p:nvPr userDrawn="1"/>
        </p:nvCxnSpPr>
        <p:spPr bwMode="auto">
          <a:xfrm>
            <a:off x="508000" y="1065213"/>
            <a:ext cx="11176000" cy="1587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56714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 noChangeAspect="1"/>
          </p:cNvSpPr>
          <p:nvPr/>
        </p:nvSpPr>
        <p:spPr>
          <a:xfrm>
            <a:off x="3561056" y="1652362"/>
            <a:ext cx="9915" cy="118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sz="240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E3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435401"/>
            <a:ext cx="4519083" cy="216961"/>
          </a:xfrm>
        </p:spPr>
        <p:txBody>
          <a:bodyPr anchor="ctr">
            <a:noAutofit/>
          </a:bodyPr>
          <a:lstStyle>
            <a:lvl1pPr marL="0" indent="0">
              <a:buNone/>
              <a:defRPr lang="en-US" sz="2133" b="1" dirty="0">
                <a:solidFill>
                  <a:srgbClr val="10795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133" b="1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Place Optional</a:t>
            </a:r>
            <a:r>
              <a:rPr lang="en-US" sz="2133" b="1" baseline="0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 </a:t>
            </a:r>
            <a:r>
              <a:rPr lang="en-US" sz="2133" b="1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Subheading </a:t>
            </a:r>
            <a:r>
              <a:rPr lang="en-US" sz="2133" b="1">
                <a:solidFill>
                  <a:srgbClr val="107952"/>
                </a:solidFill>
                <a:latin typeface="+mj-lt"/>
                <a:ea typeface="Arial Hebrew" charset="-79"/>
                <a:cs typeface="Arial Hebrew" charset="-79"/>
              </a:rPr>
              <a:t>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812629"/>
            <a:ext cx="4519083" cy="3864063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000"/>
            </a:lvl1pPr>
          </a:lstStyle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Place additional information here.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Place additional information here.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  <a:p>
            <a:pPr>
              <a:spcAft>
                <a:spcPts val="900"/>
              </a:spcAft>
            </a:pPr>
            <a:r>
              <a:rPr lang="en-US">
                <a:solidFill>
                  <a:schemeClr val="tx1"/>
                </a:solidFill>
              </a:rPr>
              <a:t>Keep it concise and no more than 12 lines of text in 15 point font.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5280350" y="1453470"/>
            <a:ext cx="2237903" cy="2730804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667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280350" y="4338704"/>
            <a:ext cx="2237903" cy="1337987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667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7683653" y="1453470"/>
            <a:ext cx="3885777" cy="4223221"/>
          </a:xfrm>
          <a:solidFill>
            <a:schemeClr val="bg1">
              <a:lumMod val="9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667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6" name="Picture Placeholder 6"/>
          <p:cNvSpPr>
            <a:spLocks noGrp="1" noChangeAspect="1"/>
          </p:cNvSpPr>
          <p:nvPr/>
        </p:nvSpPr>
        <p:spPr>
          <a:xfrm>
            <a:off x="3561056" y="1652362"/>
            <a:ext cx="9915" cy="118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sz="2400"/>
          </a:p>
        </p:txBody>
      </p:sp>
      <p:cxnSp>
        <p:nvCxnSpPr>
          <p:cNvPr id="19" name="Straight Connector 26"/>
          <p:cNvCxnSpPr>
            <a:cxnSpLocks noChangeShapeType="1"/>
          </p:cNvCxnSpPr>
          <p:nvPr userDrawn="1"/>
        </p:nvCxnSpPr>
        <p:spPr bwMode="auto">
          <a:xfrm>
            <a:off x="508000" y="1065213"/>
            <a:ext cx="11176000" cy="1587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7977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PUBLI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317819" y="6389690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12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12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3821" y="6433244"/>
            <a:ext cx="3016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ittelfuse, Inc. ©</a:t>
            </a:r>
            <a:r>
              <a:rPr lang="en-US" sz="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2020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17819" y="6389690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12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1200">
              <a:solidFill>
                <a:srgbClr val="107952"/>
              </a:solidFill>
              <a:cs typeface="Arial" pitchFamily="34" charset="0"/>
            </a:endParaRPr>
          </a:p>
        </p:txBody>
      </p:sp>
      <p:cxnSp>
        <p:nvCxnSpPr>
          <p:cNvPr id="13" name="Straight Connector 26"/>
          <p:cNvCxnSpPr>
            <a:cxnSpLocks noChangeShapeType="1"/>
          </p:cNvCxnSpPr>
          <p:nvPr userDrawn="1"/>
        </p:nvCxnSpPr>
        <p:spPr bwMode="auto">
          <a:xfrm>
            <a:off x="508000" y="1065213"/>
            <a:ext cx="11176000" cy="1587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  <p:pic>
        <p:nvPicPr>
          <p:cNvPr id="10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455" y="6195636"/>
            <a:ext cx="1267039" cy="41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094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84428-60E8-4104-A35B-35F6501F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84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317819" y="6389690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12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12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3821" y="6433244"/>
            <a:ext cx="3016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80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ittelfuse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Inc. ©</a:t>
            </a:r>
            <a:r>
              <a:rPr lang="en-US" sz="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2020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17819" y="6389690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12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1200">
              <a:solidFill>
                <a:srgbClr val="107952"/>
              </a:solidFill>
              <a:cs typeface="Arial" pitchFamily="34" charset="0"/>
            </a:endParaRPr>
          </a:p>
        </p:txBody>
      </p:sp>
      <p:cxnSp>
        <p:nvCxnSpPr>
          <p:cNvPr id="13" name="Straight Connector 26"/>
          <p:cNvCxnSpPr>
            <a:cxnSpLocks noChangeShapeType="1"/>
          </p:cNvCxnSpPr>
          <p:nvPr userDrawn="1"/>
        </p:nvCxnSpPr>
        <p:spPr bwMode="auto">
          <a:xfrm>
            <a:off x="508000" y="1065213"/>
            <a:ext cx="11176000" cy="1587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  <p:pic>
        <p:nvPicPr>
          <p:cNvPr id="10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455" y="6195636"/>
            <a:ext cx="1267039" cy="41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32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79827"/>
            <a:ext cx="10972800" cy="98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10972800" cy="47243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2080691" y="656272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11317819" y="6389690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12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12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2080691" y="656272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28" name="TextBox 27"/>
          <p:cNvSpPr txBox="1"/>
          <p:nvPr/>
        </p:nvSpPr>
        <p:spPr>
          <a:xfrm>
            <a:off x="11317819" y="6389690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12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12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2080691" y="656272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43" name="TextBox 42"/>
          <p:cNvSpPr txBox="1"/>
          <p:nvPr/>
        </p:nvSpPr>
        <p:spPr>
          <a:xfrm>
            <a:off x="11317819" y="6389690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12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1200">
              <a:solidFill>
                <a:srgbClr val="107952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3821" y="6433244"/>
            <a:ext cx="3016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Confidential and Proprietary | L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ittelfuse, Inc. ©</a:t>
            </a:r>
            <a:r>
              <a:rPr lang="en-US" sz="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2020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080691" y="656272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1317819" y="6389690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51525182-77F3-4C35-B8D8-FFDDDE7511B1}" type="slidenum">
              <a:rPr lang="en-US" sz="1200">
                <a:solidFill>
                  <a:srgbClr val="107952"/>
                </a:solidFill>
                <a:cs typeface="Arial" pitchFamily="34" charset="0"/>
              </a:rPr>
              <a:pPr/>
              <a:t>‹#›</a:t>
            </a:fld>
            <a:endParaRPr lang="en-US" sz="1200">
              <a:solidFill>
                <a:srgbClr val="107952"/>
              </a:solidFill>
              <a:cs typeface="Arial" pitchFamily="34" charset="0"/>
            </a:endParaRPr>
          </a:p>
        </p:txBody>
      </p:sp>
      <p:pic>
        <p:nvPicPr>
          <p:cNvPr id="18" name="Picture 7"/>
          <p:cNvPicPr>
            <a:picLocks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455" y="6195636"/>
            <a:ext cx="1267039" cy="41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26"/>
          <p:cNvCxnSpPr>
            <a:cxnSpLocks noChangeShapeType="1"/>
          </p:cNvCxnSpPr>
          <p:nvPr userDrawn="1"/>
        </p:nvCxnSpPr>
        <p:spPr bwMode="auto">
          <a:xfrm>
            <a:off x="508000" y="1065213"/>
            <a:ext cx="11176000" cy="1587"/>
          </a:xfrm>
          <a:prstGeom prst="line">
            <a:avLst/>
          </a:prstGeom>
          <a:noFill/>
          <a:ln w="9525">
            <a:solidFill>
              <a:srgbClr val="007E3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04553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7E3A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107952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107952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107952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107952"/>
          </a:solidFill>
          <a:latin typeface="Arial" charset="0"/>
          <a:ea typeface="ＭＳ Ｐゴシック" charset="-128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107952"/>
          </a:solidFill>
          <a:latin typeface="Arial" charset="0"/>
          <a:ea typeface="ＭＳ Ｐゴシック" charset="-128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107952"/>
          </a:solidFill>
          <a:latin typeface="Arial" charset="0"/>
          <a:ea typeface="ＭＳ Ｐゴシック" charset="-128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107952"/>
          </a:solidFill>
          <a:latin typeface="Arial" charset="0"/>
          <a:ea typeface="ＭＳ Ｐゴシック" charset="-128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107952"/>
          </a:solidFill>
          <a:latin typeface="Arial" charset="0"/>
          <a:ea typeface="ＭＳ Ｐゴシック" charset="-128"/>
        </a:defRPr>
      </a:lvl9pPr>
    </p:titleStyle>
    <p:bodyStyle>
      <a:lvl1pPr marL="341367" indent="-335272" algn="l" rtl="0" eaLnBrk="1" fontAlgn="base" hangingPunct="1">
        <a:spcBef>
          <a:spcPct val="20000"/>
        </a:spcBef>
        <a:spcAft>
          <a:spcPct val="0"/>
        </a:spcAft>
        <a:buClr>
          <a:srgbClr val="107952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92460" indent="-37794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036294" indent="-243834" algn="l" rtl="0" eaLnBrk="1" fontAlgn="base" hangingPunct="1">
        <a:spcBef>
          <a:spcPct val="20000"/>
        </a:spcBef>
        <a:spcAft>
          <a:spcPct val="0"/>
        </a:spcAft>
        <a:buClr>
          <a:srgbClr val="10795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402045" indent="-30479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133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1645879" indent="-243834" algn="l" rtl="0" eaLnBrk="1" fontAlgn="base" hangingPunct="1">
        <a:spcBef>
          <a:spcPct val="20000"/>
        </a:spcBef>
        <a:spcAft>
          <a:spcPct val="0"/>
        </a:spcAft>
        <a:buClr>
          <a:srgbClr val="107952"/>
        </a:buClr>
        <a:buFont typeface="Wingdings" pitchFamily="2" charset="2"/>
        <a:buChar char="§"/>
        <a:defRPr sz="1867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Lucida Grande"/>
        <a:buChar char="-"/>
        <a:defRPr sz="1867" b="0" i="0" kern="1200" baseline="0">
          <a:solidFill>
            <a:schemeClr val="tx1"/>
          </a:solidFill>
          <a:latin typeface="Arial"/>
          <a:ea typeface="+mn-ea"/>
          <a:cs typeface="Arial"/>
        </a:defRPr>
      </a:lvl6pPr>
      <a:lvl7pPr marL="3962301" indent="-304792" algn="l" defTabSz="1219170" rtl="0" eaLnBrk="1" latinLnBrk="0" hangingPunct="1">
        <a:spcBef>
          <a:spcPct val="20000"/>
        </a:spcBef>
        <a:buClr>
          <a:srgbClr val="107952"/>
        </a:buClr>
        <a:buFont typeface="Wingdings" charset="2"/>
        <a:buChar char="§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7pPr>
      <a:lvl8pPr marL="4571886" indent="-304792" algn="l" defTabSz="1219170" rtl="0" eaLnBrk="1" latinLnBrk="0" hangingPunct="1">
        <a:spcBef>
          <a:spcPct val="20000"/>
        </a:spcBef>
        <a:buFont typeface="Lucida Grande"/>
        <a:buChar char="-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340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ttelfuse.com/~/media/electrical/sales-resources/littelfuse-industrial-psx-flyer.pdf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littelfuse.com/~/media/electrical/datasheets/fuses/semiconductor-fuses/littelfuse-psx-series-high-speed-square-body-fuses-datasheet.pdf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hyperlink" Target="https://www.littelfuse.com/products/fuses/industrial-power-fuses/semiconductor-fuses/psx.aspx" TargetMode="Externa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A2F1-0481-4D19-B7A1-AE7504F90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30" y="79827"/>
            <a:ext cx="10891270" cy="985387"/>
          </a:xfrm>
        </p:spPr>
        <p:txBody>
          <a:bodyPr/>
          <a:lstStyle/>
          <a:p>
            <a:r>
              <a:rPr lang="en-US" dirty="0"/>
              <a:t>PSX series: extremely fast-acting with 200 kA DC </a:t>
            </a:r>
            <a:r>
              <a:rPr lang="en-US"/>
              <a:t>interrupting ratings </a:t>
            </a:r>
            <a:r>
              <a:rPr lang="en-US" dirty="0"/>
              <a:t>and DC voltage up to 1500 V 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3F6F6-5404-4649-8E53-AF7D27C40B1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9600" y="1219200"/>
            <a:ext cx="5486400" cy="2438400"/>
          </a:xfrm>
          <a:noFill/>
        </p:spPr>
        <p:txBody>
          <a:bodyPr>
            <a:noAutofit/>
          </a:bodyPr>
          <a:lstStyle/>
          <a:p>
            <a:pPr marL="6096" indent="0">
              <a:lnSpc>
                <a:spcPct val="120000"/>
              </a:lnSpc>
              <a:buNone/>
            </a:pPr>
            <a:r>
              <a:rPr lang="en-US" sz="1330" b="1" dirty="0">
                <a:solidFill>
                  <a:srgbClr val="007E3A"/>
                </a:solidFill>
              </a:rPr>
              <a:t>Problem/Solution</a:t>
            </a:r>
          </a:p>
          <a:p>
            <a:pPr marL="6096" indent="0">
              <a:lnSpc>
                <a:spcPct val="120000"/>
              </a:lnSpc>
              <a:buNone/>
            </a:pPr>
            <a:r>
              <a:rPr lang="en-US" sz="1330" dirty="0"/>
              <a:t>The PSX series high-speed fuses deliver extremely fast-acting performance up to 1500 V dc. Available in flush-end, DIN-mount, and bolted-blade styles, they are the smallest NH XL package size on the market and range from 80 A to 1400 A. The PSX series is extremely fast-acting with 200 kA DC interrupting ratings. They are certified to UL 248-13 and designed to meet EN high-speed semiconductor fuse standard and IEC 60269-7, a new battery protection fuse standard in development.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65A8A-5BBA-4450-8BD4-306E86E96DE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95999" y="1083429"/>
            <a:ext cx="4866640" cy="1645920"/>
          </a:xfrm>
        </p:spPr>
        <p:txBody>
          <a:bodyPr>
            <a:noAutofit/>
          </a:bodyPr>
          <a:lstStyle/>
          <a:p>
            <a:pPr marL="6096" indent="0">
              <a:buNone/>
            </a:pPr>
            <a:r>
              <a:rPr lang="en-US" sz="1330" b="1" dirty="0">
                <a:solidFill>
                  <a:srgbClr val="007E3A"/>
                </a:solidFill>
              </a:rPr>
              <a:t>Benefits</a:t>
            </a:r>
          </a:p>
          <a:p>
            <a:r>
              <a:rPr lang="en-US" sz="1330" dirty="0"/>
              <a:t>Low watts loss, prevents energy loss, more efficient, minimizes wasted power from components</a:t>
            </a:r>
          </a:p>
          <a:p>
            <a:r>
              <a:rPr lang="en-US" sz="1330" dirty="0"/>
              <a:t>Small package facilitates design of smaller or more compact high energy density systems</a:t>
            </a:r>
          </a:p>
          <a:p>
            <a:r>
              <a:rPr lang="en-US" sz="1330" dirty="0"/>
              <a:t>Visual blown fuse indication is detectable in the event of a fault</a:t>
            </a:r>
          </a:p>
          <a:p>
            <a:r>
              <a:rPr lang="en-US" sz="1330" dirty="0"/>
              <a:t>High Interrupting rating provides improved protection levels</a:t>
            </a:r>
          </a:p>
          <a:p>
            <a:pPr marL="6096" indent="0">
              <a:buClr>
                <a:srgbClr val="007E3A"/>
              </a:buClr>
              <a:buNone/>
            </a:pPr>
            <a:endParaRPr lang="en-US" sz="1330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153EDC-52F9-3043-9B3A-7645FF4AF12E}"/>
              </a:ext>
            </a:extLst>
          </p:cNvPr>
          <p:cNvSpPr txBox="1">
            <a:spLocks/>
          </p:cNvSpPr>
          <p:nvPr/>
        </p:nvSpPr>
        <p:spPr>
          <a:xfrm>
            <a:off x="6095999" y="3085165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vert="horz" lIns="121920" tIns="60960" rIns="121920" bIns="60960" rtlCol="0" anchor="t">
            <a:noAutofit/>
          </a:bodyPr>
          <a:lstStyle>
            <a:lvl1pPr marL="256032" indent="-2514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594360" indent="-28346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777240" indent="-182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05156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1234440" indent="-182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4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107952"/>
              </a:buClr>
              <a:buFont typeface="Wingdings" charset="2"/>
              <a:buChar char="§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05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330" b="1" i="0" u="none" strike="noStrike" kern="1200" cap="none" spc="0" normalizeH="0" baseline="0" noProof="0" dirty="0">
                <a:ln>
                  <a:noFill/>
                </a:ln>
                <a:solidFill>
                  <a:srgbClr val="007E3A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Features</a:t>
            </a:r>
          </a:p>
          <a:p>
            <a:pPr marL="256032" marR="0" lvl="0" indent="-2514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High dc voltage rating up to 1500 V dc &amp; interrupting rating 200 kA*</a:t>
            </a:r>
          </a:p>
          <a:p>
            <a:pPr marL="256032" marR="0" lvl="0" indent="-2514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Extremely fast acting (high-speed performance)</a:t>
            </a:r>
          </a:p>
          <a:p>
            <a:pPr marL="256032" marR="0" lvl="0" indent="-2514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Low watt loss (energy efficiency for BESS applications)</a:t>
            </a:r>
          </a:p>
          <a:p>
            <a:pPr marL="256032" marR="0" lvl="0" indent="-2514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Compact NH 1XL and 3XL sizes</a:t>
            </a:r>
          </a:p>
          <a:p>
            <a:pPr marL="256032" marR="0" lvl="0" indent="-2514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Class </a:t>
            </a:r>
            <a:r>
              <a:rPr kumimoji="0" lang="en-US" sz="133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aR</a:t>
            </a: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performance according to IEC 60269-4</a:t>
            </a:r>
          </a:p>
          <a:p>
            <a:pPr marL="256032" marR="0" lvl="0" indent="-2514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330" b="1" i="0" u="none" strike="noStrike" kern="1200" cap="none" spc="0" normalizeH="0" baseline="0" noProof="0" dirty="0">
              <a:ln>
                <a:noFill/>
              </a:ln>
              <a:solidFill>
                <a:srgbClr val="007E3A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3C3F676-5CFA-4EE0-B265-39D268F045CC}"/>
              </a:ext>
            </a:extLst>
          </p:cNvPr>
          <p:cNvSpPr txBox="1">
            <a:spLocks/>
          </p:cNvSpPr>
          <p:nvPr/>
        </p:nvSpPr>
        <p:spPr>
          <a:xfrm>
            <a:off x="6095999" y="4815841"/>
            <a:ext cx="5547360" cy="1810512"/>
          </a:xfrm>
          <a:prstGeom prst="rect">
            <a:avLst/>
          </a:prstGeom>
          <a:noFill/>
          <a:ln>
            <a:noFill/>
          </a:ln>
        </p:spPr>
        <p:txBody>
          <a:bodyPr vert="horz" lIns="121920" tIns="60960" rIns="121920" bIns="60960" numCol="2" rtlCol="0" anchor="t">
            <a:noAutofit/>
          </a:bodyPr>
          <a:lstStyle>
            <a:lvl1pPr marL="256032" indent="-2514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594360" indent="-28346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777240" indent="-182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05156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1234440" indent="-182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4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107952"/>
              </a:buClr>
              <a:buFont typeface="Wingdings" charset="2"/>
              <a:buChar char="§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05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330" b="1" i="0" u="none" strike="noStrike" kern="1200" cap="none" spc="0" normalizeH="0" baseline="0" noProof="0" dirty="0">
                <a:ln>
                  <a:noFill/>
                </a:ln>
                <a:solidFill>
                  <a:srgbClr val="007E3A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Markets/Applications</a:t>
            </a:r>
          </a:p>
          <a:p>
            <a:pPr marL="256032" marR="0" lvl="0" indent="-2514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Battery energy storage systems</a:t>
            </a:r>
          </a:p>
          <a:p>
            <a:pPr marL="256032" marR="0" lvl="0" indent="-2514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Power Conversion Systems</a:t>
            </a:r>
          </a:p>
          <a:p>
            <a:pPr marL="256032" marR="0" lvl="0" indent="-2514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Dc common bus systems</a:t>
            </a:r>
          </a:p>
          <a:p>
            <a:pPr marL="256032" marR="0" lvl="0" indent="-2514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Industrial heaters and welding equipment</a:t>
            </a:r>
          </a:p>
          <a:p>
            <a:pPr marL="256032" marR="0" lvl="0" indent="-2514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330" dirty="0">
                <a:solidFill>
                  <a:srgbClr val="000000"/>
                </a:solidFill>
              </a:rPr>
              <a:t>Hybrid PV-BESS Inverters</a:t>
            </a:r>
            <a:endParaRPr kumimoji="0" lang="en-US" sz="13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256032" marR="0" lvl="0" indent="-2514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3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256032" marR="0" lvl="0" indent="-2514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Regenerative drives</a:t>
            </a:r>
          </a:p>
          <a:p>
            <a:pPr marL="256032" marR="0" lvl="0" indent="-2514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Metal processing equipment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3FEF2-84C4-4881-8B82-C16031071F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t="7409" r="14895" b="6972"/>
          <a:stretch/>
        </p:blipFill>
        <p:spPr>
          <a:xfrm>
            <a:off x="691129" y="4610080"/>
            <a:ext cx="890125" cy="1607840"/>
          </a:xfrm>
          <a:prstGeom prst="rect">
            <a:avLst/>
          </a:prstGeom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0F2573D2-B09E-4FA1-9E8E-AC74D8B00178}"/>
              </a:ext>
            </a:extLst>
          </p:cNvPr>
          <p:cNvSpPr txBox="1">
            <a:spLocks/>
          </p:cNvSpPr>
          <p:nvPr/>
        </p:nvSpPr>
        <p:spPr>
          <a:xfrm>
            <a:off x="609600" y="3454401"/>
            <a:ext cx="5486400" cy="335281"/>
          </a:xfrm>
          <a:prstGeom prst="rect">
            <a:avLst/>
          </a:prstGeom>
          <a:noFill/>
          <a:ln>
            <a:noFill/>
          </a:ln>
        </p:spPr>
        <p:txBody>
          <a:bodyPr vert="horz" lIns="121920" tIns="60960" rIns="121920" bIns="60960" rtlCol="0" anchor="t">
            <a:noAutofit/>
          </a:bodyPr>
          <a:lstStyle>
            <a:lvl1pPr marL="256032" indent="-2514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594360" indent="-28346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777240" indent="-182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05156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1234440" indent="-182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4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107952"/>
              </a:buClr>
              <a:buFont typeface="Wingdings" charset="2"/>
              <a:buChar char="§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05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" marR="0" lvl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0795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>
                <a:ln>
                  <a:noFill/>
                </a:ln>
                <a:solidFill>
                  <a:srgbClr val="007E3A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Technical resources:</a:t>
            </a:r>
          </a:p>
        </p:txBody>
      </p:sp>
      <p:pic>
        <p:nvPicPr>
          <p:cNvPr id="45" name="Picture 44" descr="A close up of a sig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D0AD5648-640A-4792-8907-B09516F59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07" y="3842207"/>
            <a:ext cx="487680" cy="487680"/>
          </a:xfrm>
          <a:prstGeom prst="rect">
            <a:avLst/>
          </a:prstGeom>
        </p:spPr>
      </p:pic>
      <p:pic>
        <p:nvPicPr>
          <p:cNvPr id="46" name="Picture 45">
            <a:hlinkClick r:id="rId6"/>
            <a:extLst>
              <a:ext uri="{FF2B5EF4-FFF2-40B4-BE49-F238E27FC236}">
                <a16:creationId xmlns:a16="http://schemas.microsoft.com/office/drawing/2014/main" id="{76391AD9-D5A3-4357-8ED8-1784BD83A8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5" r="34389" b="31277"/>
          <a:stretch/>
        </p:blipFill>
        <p:spPr>
          <a:xfrm>
            <a:off x="2091420" y="3842207"/>
            <a:ext cx="491925" cy="487680"/>
          </a:xfrm>
          <a:prstGeom prst="rect">
            <a:avLst/>
          </a:prstGeom>
        </p:spPr>
      </p:pic>
      <p:pic>
        <p:nvPicPr>
          <p:cNvPr id="47" name="Picture 46" descr="A close up of a sig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7D02910E-F0DC-434C-A829-37F9C10594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3" r="18284" b="48597"/>
          <a:stretch/>
        </p:blipFill>
        <p:spPr>
          <a:xfrm>
            <a:off x="3297235" y="3851886"/>
            <a:ext cx="487680" cy="48126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C6D258A-1F65-4941-A11A-337B7B07A689}"/>
              </a:ext>
            </a:extLst>
          </p:cNvPr>
          <p:cNvSpPr txBox="1"/>
          <p:nvPr/>
        </p:nvSpPr>
        <p:spPr>
          <a:xfrm>
            <a:off x="2971801" y="4315074"/>
            <a:ext cx="113854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 info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54D683-B258-41F8-A706-2A5CE4028931}"/>
              </a:ext>
            </a:extLst>
          </p:cNvPr>
          <p:cNvSpPr txBox="1"/>
          <p:nvPr/>
        </p:nvSpPr>
        <p:spPr>
          <a:xfrm>
            <a:off x="1806379" y="4315074"/>
            <a:ext cx="1056640" cy="256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Datasheet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A0AF2A-E4DE-4441-897F-DF635D162A82}"/>
              </a:ext>
            </a:extLst>
          </p:cNvPr>
          <p:cNvSpPr txBox="1"/>
          <p:nvPr/>
        </p:nvSpPr>
        <p:spPr>
          <a:xfrm>
            <a:off x="596140" y="4315073"/>
            <a:ext cx="1056640" cy="256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Series Page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E7FC3E-FE9D-4768-BA92-5F466E868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983" y="1421544"/>
            <a:ext cx="1235297" cy="12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760DC17-B6C3-46EA-809C-E5B2A607C8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29" y="5472033"/>
            <a:ext cx="1694446" cy="6226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C977121-479B-4AAA-BF11-4E6F2E0FF9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58" y="4912223"/>
            <a:ext cx="1647780" cy="14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34967"/>
      </p:ext>
    </p:extLst>
  </p:cSld>
  <p:clrMapOvr>
    <a:masterClrMapping/>
  </p:clrMapOvr>
</p:sld>
</file>

<file path=ppt/theme/theme1.xml><?xml version="1.0" encoding="utf-8"?>
<a:theme xmlns:a="http://schemas.openxmlformats.org/drawingml/2006/main" name="Littelfuse Official Theme">
  <a:themeElements>
    <a:clrScheme name="Littelfuse primary color palette 2020">
      <a:dk1>
        <a:srgbClr val="000000"/>
      </a:dk1>
      <a:lt1>
        <a:srgbClr val="FFFFFF"/>
      </a:lt1>
      <a:dk2>
        <a:srgbClr val="FEFFFF"/>
      </a:dk2>
      <a:lt2>
        <a:srgbClr val="FEFFFF"/>
      </a:lt2>
      <a:accent1>
        <a:srgbClr val="007E3A"/>
      </a:accent1>
      <a:accent2>
        <a:srgbClr val="00AEC7"/>
      </a:accent2>
      <a:accent3>
        <a:srgbClr val="78BD20"/>
      </a:accent3>
      <a:accent4>
        <a:srgbClr val="615E9B"/>
      </a:accent4>
      <a:accent5>
        <a:srgbClr val="48A23F"/>
      </a:accent5>
      <a:accent6>
        <a:srgbClr val="D5D5D5"/>
      </a:accent6>
      <a:hlink>
        <a:srgbClr val="6890FF"/>
      </a:hlink>
      <a:folHlink>
        <a:srgbClr val="F2358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Littelfuse Green">
      <a:srgbClr val="007E3A"/>
    </a:custClr>
    <a:custClr name="Gray">
      <a:srgbClr val="77787B"/>
    </a:custClr>
    <a:custClr name="Blue">
      <a:srgbClr val="1D7690"/>
    </a:custClr>
    <a:custClr name="Purple">
      <a:srgbClr val="42469D"/>
    </a:custClr>
  </a:custClrLst>
  <a:extLst>
    <a:ext uri="{05A4C25C-085E-4340-85A3-A5531E510DB2}">
      <thm15:themeFamily xmlns:thm15="http://schemas.microsoft.com/office/thememl/2012/main" name="Presentation1.pptx" id="{5876B9A7-6DCD-EE45-A927-A563AF57BC8A}" vid="{96A6A187-C0F2-F441-A4B7-4251F2C4F8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17E80DAF62D54EADC5FA36559E3F06" ma:contentTypeVersion="13" ma:contentTypeDescription="Create a new document." ma:contentTypeScope="" ma:versionID="ebd7d2e0031970806c5d82fd652bd381">
  <xsd:schema xmlns:xsd="http://www.w3.org/2001/XMLSchema" xmlns:xs="http://www.w3.org/2001/XMLSchema" xmlns:p="http://schemas.microsoft.com/office/2006/metadata/properties" xmlns:ns3="3c95fa23-d6cf-4747-9d73-49a1b29fd4f0" xmlns:ns4="fbc7deae-4cb4-4320-8599-baab50146394" targetNamespace="http://schemas.microsoft.com/office/2006/metadata/properties" ma:root="true" ma:fieldsID="269cfc6eb106434f4e81e41a4d60e66a" ns3:_="" ns4:_="">
    <xsd:import namespace="3c95fa23-d6cf-4747-9d73-49a1b29fd4f0"/>
    <xsd:import namespace="fbc7deae-4cb4-4320-8599-baab501463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5fa23-d6cf-4747-9d73-49a1b29fd4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7deae-4cb4-4320-8599-baab501463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0C0124-62FC-4B0E-AE45-B61C8CDEE2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9E47FDB-D12E-4BAD-8B9D-B0C22DDBDD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E31AA6-D4A2-41C9-A611-AB249C7C96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95fa23-d6cf-4747-9d73-49a1b29fd4f0"/>
    <ds:schemaRef ds:uri="fbc7deae-4cb4-4320-8599-baab501463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239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Lucida Grande</vt:lpstr>
      <vt:lpstr>Arial</vt:lpstr>
      <vt:lpstr>Calibri</vt:lpstr>
      <vt:lpstr>Wingdings</vt:lpstr>
      <vt:lpstr>Littelfuse Official Theme</vt:lpstr>
      <vt:lpstr>PSX series: extremely fast-acting with 200 kA DC interrupting ratings and DC voltage up to 1500 V DC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PSX High-Speed Fuses are Rated for 200 kA</dc:title>
  <dc:creator>Prasad Tawade</dc:creator>
  <cp:lastModifiedBy>Lucy Tan</cp:lastModifiedBy>
  <cp:revision>5</cp:revision>
  <dcterms:created xsi:type="dcterms:W3CDTF">2020-09-28T15:06:37Z</dcterms:created>
  <dcterms:modified xsi:type="dcterms:W3CDTF">2020-09-29T02:59:38Z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0x010100FD17E80DAF62D54EADC5FA36559E3F06</vt:lpwstr>
  </property>
</Properties>
</file>